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372" r:id="rId2"/>
    <p:sldId id="373" r:id="rId3"/>
    <p:sldId id="375" r:id="rId4"/>
    <p:sldId id="374" r:id="rId5"/>
    <p:sldId id="339" r:id="rId6"/>
    <p:sldId id="262" r:id="rId7"/>
    <p:sldId id="376" r:id="rId8"/>
    <p:sldId id="354" r:id="rId9"/>
    <p:sldId id="377" r:id="rId10"/>
    <p:sldId id="356" r:id="rId11"/>
    <p:sldId id="357" r:id="rId12"/>
    <p:sldId id="360" r:id="rId13"/>
    <p:sldId id="380" r:id="rId14"/>
    <p:sldId id="381" r:id="rId15"/>
    <p:sldId id="358" r:id="rId16"/>
    <p:sldId id="379" r:id="rId17"/>
    <p:sldId id="363" r:id="rId18"/>
    <p:sldId id="364" r:id="rId19"/>
    <p:sldId id="365" r:id="rId20"/>
    <p:sldId id="366" r:id="rId21"/>
    <p:sldId id="362" r:id="rId22"/>
    <p:sldId id="367" r:id="rId23"/>
    <p:sldId id="359" r:id="rId24"/>
    <p:sldId id="382" r:id="rId25"/>
    <p:sldId id="383" r:id="rId26"/>
    <p:sldId id="337" r:id="rId27"/>
    <p:sldId id="346" r:id="rId28"/>
    <p:sldId id="350" r:id="rId29"/>
    <p:sldId id="349" r:id="rId30"/>
    <p:sldId id="351" r:id="rId31"/>
    <p:sldId id="352" r:id="rId32"/>
    <p:sldId id="369" r:id="rId33"/>
    <p:sldId id="370" r:id="rId34"/>
    <p:sldId id="353" r:id="rId35"/>
    <p:sldId id="340" r:id="rId36"/>
    <p:sldId id="341" r:id="rId37"/>
    <p:sldId id="343" r:id="rId38"/>
    <p:sldId id="342" r:id="rId39"/>
    <p:sldId id="344" r:id="rId40"/>
    <p:sldId id="345" r:id="rId41"/>
    <p:sldId id="347" r:id="rId42"/>
    <p:sldId id="361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7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80"/>
    <p:restoredTop sz="93501"/>
  </p:normalViewPr>
  <p:slideViewPr>
    <p:cSldViewPr snapToGrid="0" snapToObjects="1">
      <p:cViewPr>
        <p:scale>
          <a:sx n="67" d="100"/>
          <a:sy n="67" d="100"/>
        </p:scale>
        <p:origin x="77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B4664A-E94C-1E48-87DE-6B2D861CC4E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26928-AF02-014C-A64D-747878E9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390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26928-AF02-014C-A64D-747878E948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31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80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25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69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801" y="273629"/>
            <a:ext cx="7138560" cy="11434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B247B3E-5D46-794F-84B8-56165696AC32}" type="slidenum">
              <a:rPr lang="en-CA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8268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15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41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6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75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83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38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56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A8BD-42EC-854E-AF4A-071963264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72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F27B2-3269-4E45-84E0-3A554EA5F6E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2755"/>
                </a:solidFill>
              </a:defRPr>
            </a:lvl1pPr>
          </a:lstStyle>
          <a:p>
            <a:r>
              <a:rPr lang="en-US" dirty="0" err="1" smtClean="0"/>
              <a:t>Bioinformatics.core@ucdavis.edu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7A8BD-42EC-854E-AF4A-0719632645B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695739" cy="6858000"/>
          </a:xfrm>
          <a:prstGeom prst="rect">
            <a:avLst/>
          </a:prstGeom>
          <a:solidFill>
            <a:srgbClr val="00275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3506131" y="2654095"/>
            <a:ext cx="7734505" cy="63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78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mailto:settles@ucdavis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atijalab/seurat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2224873" y="1316299"/>
            <a:ext cx="8197341" cy="536744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25604" rIns="0" bIns="0" numCol="1" anchor="ctr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US" sz="2800" dirty="0" smtClean="0"/>
              <a:t>Single-cell </a:t>
            </a:r>
            <a:r>
              <a:rPr lang="en-US" sz="2800" dirty="0"/>
              <a:t>transcriptomics</a:t>
            </a:r>
            <a:endParaRPr lang="en-CA" sz="2903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endParaRPr lang="en-CA" sz="2177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>
                <a:latin typeface="Arial" charset="0"/>
                <a:cs typeface="Arial Unicode MS" charset="0"/>
              </a:rPr>
              <a:t>Dr. Matthew L. Settles</a:t>
            </a: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endParaRPr lang="en-CA" sz="2177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>
                <a:latin typeface="Arial" charset="0"/>
                <a:cs typeface="Arial Unicode MS" charset="0"/>
              </a:rPr>
              <a:t>Genome Center</a:t>
            </a: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>
                <a:latin typeface="Arial" charset="0"/>
                <a:cs typeface="Arial Unicode MS" charset="0"/>
              </a:rPr>
              <a:t>University of California, Davis</a:t>
            </a: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 smtClean="0">
                <a:latin typeface="Arial" charset="0"/>
                <a:cs typeface="Arial Unicode MS" charset="0"/>
                <a:hlinkClick r:id="rId2"/>
              </a:rPr>
              <a:t>settles@ucdavis.edu</a:t>
            </a:r>
            <a:endParaRPr lang="en-CA" sz="2177" dirty="0" smtClean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endParaRPr lang="en-CA" sz="2177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 smtClean="0">
                <a:latin typeface="Arial" charset="0"/>
                <a:cs typeface="Arial Unicode MS" charset="0"/>
              </a:rPr>
              <a:t>Sponsored by </a:t>
            </a:r>
            <a:r>
              <a:rPr lang="en-CA" sz="2177" dirty="0" err="1" smtClean="0">
                <a:latin typeface="Arial" charset="0"/>
                <a:cs typeface="Arial Unicode MS" charset="0"/>
              </a:rPr>
              <a:t>Lexogen</a:t>
            </a:r>
            <a:endParaRPr lang="en-CA" sz="2177" dirty="0">
              <a:latin typeface="Arial" charset="0"/>
              <a:cs typeface="Arial Unicode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72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Basically a </a:t>
            </a:r>
            <a:r>
              <a:rPr lang="en-US" dirty="0" err="1" smtClean="0"/>
              <a:t>TAGseq</a:t>
            </a:r>
            <a:r>
              <a:rPr lang="en-US" dirty="0" smtClean="0"/>
              <a:t> protocol per cell</a:t>
            </a:r>
            <a:br>
              <a:rPr lang="en-US" dirty="0" smtClean="0"/>
            </a:br>
            <a:r>
              <a:rPr lang="en-US" dirty="0" smtClean="0"/>
              <a:t>	3’ expression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73" y="1825625"/>
            <a:ext cx="7326803" cy="4351338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7165" y="1825625"/>
            <a:ext cx="245302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5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329" y="1690688"/>
            <a:ext cx="7287346" cy="4894650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6696" y="1962344"/>
            <a:ext cx="245302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6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379413"/>
            <a:ext cx="10515600" cy="1325563"/>
          </a:xfrm>
        </p:spPr>
        <p:txBody>
          <a:bodyPr/>
          <a:lstStyle/>
          <a:p>
            <a:r>
              <a:rPr lang="en-US" dirty="0" smtClean="0"/>
              <a:t>Cells of differing sizes and complexity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1746703"/>
            <a:ext cx="8000999" cy="4938346"/>
          </a:xfrm>
        </p:spPr>
      </p:pic>
    </p:spTree>
    <p:extLst>
      <p:ext uri="{BB962C8B-B14F-4D97-AF65-F5344CB8AC3E}">
        <p14:creationId xmlns:p14="http://schemas.microsoft.com/office/powerpoint/2010/main" val="182546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Cell size requirement are minimal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599" y="2227263"/>
            <a:ext cx="10256479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01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Wide window of RNA input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629" y="1882775"/>
            <a:ext cx="8437041" cy="4351338"/>
          </a:xfrm>
        </p:spPr>
      </p:pic>
    </p:spTree>
    <p:extLst>
      <p:ext uri="{BB962C8B-B14F-4D97-AF65-F5344CB8AC3E}">
        <p14:creationId xmlns:p14="http://schemas.microsoft.com/office/powerpoint/2010/main" val="1143940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Sequencing, V1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6840573"/>
              </p:ext>
            </p:extLst>
          </p:nvPr>
        </p:nvGraphicFramePr>
        <p:xfrm>
          <a:off x="1209675" y="4298395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Sequence</a:t>
                      </a:r>
                      <a:r>
                        <a:rPr lang="en-US" baseline="0" dirty="0" smtClean="0"/>
                        <a:t> 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Recommended 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Read 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Read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98bp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Transcript</a:t>
                      </a:r>
                      <a:r>
                        <a:rPr lang="en-US" baseline="0" dirty="0" smtClean="0"/>
                        <a:t> Tag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I7 Index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14bp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Cell Barcode Read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I5 Index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8bp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Sample Index Read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Read2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10bp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UMI</a:t>
                      </a:r>
                      <a:r>
                        <a:rPr lang="en-US" baseline="0" dirty="0" smtClean="0"/>
                        <a:t> Read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586788" y="2199153"/>
            <a:ext cx="2847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Validated on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HiSeq</a:t>
            </a:r>
            <a:r>
              <a:rPr lang="en-US" dirty="0" smtClean="0"/>
              <a:t> </a:t>
            </a:r>
            <a:r>
              <a:rPr lang="en-US" dirty="0" smtClean="0"/>
              <a:t>2500 </a:t>
            </a:r>
            <a:r>
              <a:rPr lang="en-US" dirty="0"/>
              <a:t>Rapid </a:t>
            </a:r>
            <a:r>
              <a:rPr lang="en-US" dirty="0" smtClean="0"/>
              <a:t>Run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NextSeq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MiSeq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09675" y="3929063"/>
            <a:ext cx="737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Custom sequencing run, with 4 </a:t>
            </a:r>
            <a:r>
              <a:rPr lang="en-US" dirty="0" smtClean="0"/>
              <a:t>reads, V1 kits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09675" y="1613277"/>
            <a:ext cx="67198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Recommendation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60,000 </a:t>
            </a:r>
            <a:r>
              <a:rPr lang="en-US" dirty="0"/>
              <a:t>raw reads per cell is the recommended </a:t>
            </a:r>
            <a:r>
              <a:rPr lang="en-US" dirty="0" smtClean="0"/>
              <a:t>sequencing </a:t>
            </a:r>
            <a:r>
              <a:rPr lang="en-US" dirty="0"/>
              <a:t>depth for typical samples.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30,000 </a:t>
            </a:r>
            <a:r>
              <a:rPr lang="en-US" dirty="0"/>
              <a:t>raw reads per cell is sufficient for RNA-poor cell types such as PBMCs.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Given </a:t>
            </a:r>
            <a:r>
              <a:rPr lang="en-US" dirty="0"/>
              <a:t>variability in cell counting/loading, extra sequencing may be required if the cell count is higher than anticipated.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66827" y="6321872"/>
            <a:ext cx="10354339" cy="400110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@ full capacity 6,000 cells per sample and 60K reads per cell = 360M reads or ~1 lane/sample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4049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Sequencing, V2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0332817"/>
              </p:ext>
            </p:extLst>
          </p:nvPr>
        </p:nvGraphicFramePr>
        <p:xfrm>
          <a:off x="1209675" y="4374595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Sequence</a:t>
                      </a:r>
                      <a:r>
                        <a:rPr lang="en-US" baseline="0" dirty="0" smtClean="0"/>
                        <a:t> 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Recommended 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Read 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Read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100bp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r>
                        <a:rPr lang="en-US" baseline="0" dirty="0" smtClean="0"/>
                        <a:t> barcode and UMI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I7 Index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8bp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Sample Index Read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Read2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100bp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Transcript</a:t>
                      </a:r>
                      <a:r>
                        <a:rPr lang="en-US" baseline="0" dirty="0" smtClean="0"/>
                        <a:t> Tag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586788" y="2199153"/>
            <a:ext cx="28479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Validated on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HiSeq</a:t>
            </a:r>
            <a:r>
              <a:rPr lang="en-US" dirty="0" smtClean="0"/>
              <a:t> 4000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HiSeq</a:t>
            </a:r>
            <a:r>
              <a:rPr lang="en-US" dirty="0" smtClean="0"/>
              <a:t> </a:t>
            </a:r>
            <a:r>
              <a:rPr lang="en-US" dirty="0" smtClean="0"/>
              <a:t>2500 </a:t>
            </a:r>
            <a:r>
              <a:rPr lang="en-US" dirty="0"/>
              <a:t>Rapid </a:t>
            </a:r>
            <a:r>
              <a:rPr lang="en-US" dirty="0" smtClean="0"/>
              <a:t>Run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NextSeq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MiSeq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09675" y="3871913"/>
            <a:ext cx="737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Custom sequencing run, with </a:t>
            </a:r>
            <a:r>
              <a:rPr lang="en-US" dirty="0" smtClean="0"/>
              <a:t>3 reads, V2 kits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09675" y="1613277"/>
            <a:ext cx="67198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Recommendation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5</a:t>
            </a:r>
            <a:r>
              <a:rPr lang="en-US" dirty="0" smtClean="0"/>
              <a:t>0,000 </a:t>
            </a:r>
            <a:r>
              <a:rPr lang="en-US" dirty="0"/>
              <a:t>raw reads per cell is the recommended </a:t>
            </a:r>
            <a:r>
              <a:rPr lang="en-US" dirty="0" smtClean="0"/>
              <a:t>sequencing </a:t>
            </a:r>
            <a:r>
              <a:rPr lang="en-US" dirty="0"/>
              <a:t>depth for typical samples.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30,000 </a:t>
            </a:r>
            <a:r>
              <a:rPr lang="en-US" dirty="0"/>
              <a:t>raw reads per cell is sufficient for RNA-poor cell types such as PBMCs.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Given </a:t>
            </a:r>
            <a:r>
              <a:rPr lang="en-US" dirty="0"/>
              <a:t>variability in cell counting/loading, extra sequencing may be required if the cell count is higher than anticipated.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70936" y="6336715"/>
            <a:ext cx="10354339" cy="400110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@ full capacity </a:t>
            </a:r>
            <a:r>
              <a:rPr lang="en-US" sz="2000" dirty="0" smtClean="0"/>
              <a:t>10,000 </a:t>
            </a:r>
            <a:r>
              <a:rPr lang="en-US" sz="2000" dirty="0" smtClean="0"/>
              <a:t>cells per sample and 60K reads per cell = </a:t>
            </a:r>
            <a:r>
              <a:rPr lang="en-US" sz="2000" dirty="0"/>
              <a:t>5</a:t>
            </a:r>
            <a:r>
              <a:rPr lang="en-US" sz="2000" dirty="0" smtClean="0"/>
              <a:t>0</a:t>
            </a:r>
            <a:r>
              <a:rPr lang="en-US" sz="2000" dirty="0" smtClean="0"/>
              <a:t>0M </a:t>
            </a:r>
            <a:r>
              <a:rPr lang="en-US" sz="2000" dirty="0" smtClean="0"/>
              <a:t>reads or ~</a:t>
            </a:r>
            <a:r>
              <a:rPr lang="en-US" sz="2000" dirty="0" smtClean="0"/>
              <a:t>1.25 </a:t>
            </a:r>
            <a:r>
              <a:rPr lang="en-US" sz="2000" dirty="0" smtClean="0"/>
              <a:t>lane/sample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150" y="180295"/>
            <a:ext cx="6343650" cy="151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9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– System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Local</a:t>
            </a:r>
          </a:p>
          <a:p>
            <a:r>
              <a:rPr lang="en-US" dirty="0" smtClean="0"/>
              <a:t>Run </a:t>
            </a:r>
            <a:r>
              <a:rPr lang="en-US" dirty="0"/>
              <a:t>on single, standalone Linux </a:t>
            </a:r>
            <a:r>
              <a:rPr lang="en-US" dirty="0" smtClean="0"/>
              <a:t>system</a:t>
            </a:r>
          </a:p>
          <a:p>
            <a:r>
              <a:rPr lang="en-US" dirty="0" smtClean="0"/>
              <a:t>CentOS/</a:t>
            </a:r>
            <a:r>
              <a:rPr lang="en-US" dirty="0" err="1" smtClean="0"/>
              <a:t>RedHat</a:t>
            </a:r>
            <a:r>
              <a:rPr lang="en-US" dirty="0" smtClean="0"/>
              <a:t> </a:t>
            </a:r>
            <a:r>
              <a:rPr lang="en-US" dirty="0"/>
              <a:t>5.2+ or Ubuntu </a:t>
            </a:r>
            <a:r>
              <a:rPr lang="en-US" dirty="0" smtClean="0"/>
              <a:t>8.04+</a:t>
            </a:r>
          </a:p>
          <a:p>
            <a:r>
              <a:rPr lang="en-US" dirty="0" smtClean="0"/>
              <a:t>8</a:t>
            </a:r>
            <a:r>
              <a:rPr lang="en-US" dirty="0"/>
              <a:t>+ cores, 64GB </a:t>
            </a:r>
            <a:r>
              <a:rPr lang="en-US" dirty="0" smtClean="0"/>
              <a:t>RAM</a:t>
            </a:r>
          </a:p>
          <a:p>
            <a:pPr marL="0" indent="0">
              <a:buNone/>
            </a:pPr>
            <a:r>
              <a:rPr lang="en-US" dirty="0" smtClean="0"/>
              <a:t>Cluster</a:t>
            </a:r>
          </a:p>
          <a:p>
            <a:r>
              <a:rPr lang="en-US" dirty="0" smtClean="0"/>
              <a:t>Run </a:t>
            </a:r>
            <a:r>
              <a:rPr lang="en-US" dirty="0"/>
              <a:t>on SGE and </a:t>
            </a:r>
            <a:r>
              <a:rPr lang="en-US" dirty="0" smtClean="0"/>
              <a:t>LSF</a:t>
            </a:r>
            <a:endParaRPr lang="en-US" dirty="0"/>
          </a:p>
          <a:p>
            <a:r>
              <a:rPr lang="en-US" dirty="0" smtClean="0"/>
              <a:t>Each </a:t>
            </a:r>
            <a:r>
              <a:rPr lang="en-US" dirty="0"/>
              <a:t>node must have 8+ cores and 8GB+ </a:t>
            </a:r>
            <a:r>
              <a:rPr lang="en-US" dirty="0" smtClean="0"/>
              <a:t>RAM/core</a:t>
            </a:r>
          </a:p>
          <a:p>
            <a:r>
              <a:rPr lang="en-US" dirty="0" smtClean="0"/>
              <a:t>Shared </a:t>
            </a:r>
            <a:r>
              <a:rPr lang="en-US" dirty="0"/>
              <a:t>filesystem between nodes (e.g. </a:t>
            </a:r>
            <a:r>
              <a:rPr lang="en-US" dirty="0" smtClean="0"/>
              <a:t>NFS)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9461" y="6176963"/>
            <a:ext cx="10354339" cy="461665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50 core-hours per 100M </a:t>
            </a:r>
            <a:r>
              <a:rPr lang="en-US" sz="2400" dirty="0" smtClean="0"/>
              <a:t>reads, 5000 </a:t>
            </a:r>
            <a:r>
              <a:rPr lang="en-US" sz="2400" dirty="0"/>
              <a:t>cells, 40k reads/cell: 95 core-hours </a:t>
            </a:r>
          </a:p>
        </p:txBody>
      </p:sp>
    </p:spTree>
    <p:extLst>
      <p:ext uri="{BB962C8B-B14F-4D97-AF65-F5344CB8AC3E}">
        <p14:creationId xmlns:p14="http://schemas.microsoft.com/office/powerpoint/2010/main" val="61213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Workflow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32354"/>
            <a:ext cx="10515600" cy="3737879"/>
          </a:xfrm>
        </p:spPr>
      </p:pic>
      <p:sp>
        <p:nvSpPr>
          <p:cNvPr id="6" name="TextBox 5"/>
          <p:cNvSpPr txBox="1"/>
          <p:nvPr/>
        </p:nvSpPr>
        <p:spPr>
          <a:xfrm>
            <a:off x="1457325" y="2243138"/>
            <a:ext cx="1657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Barcode</a:t>
            </a:r>
          </a:p>
          <a:p>
            <a:r>
              <a:rPr lang="en-US" dirty="0" smtClean="0"/>
              <a:t>UMI</a:t>
            </a:r>
          </a:p>
          <a:p>
            <a:r>
              <a:rPr lang="en-US" dirty="0" smtClean="0"/>
              <a:t>Extraction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733799" y="2257426"/>
            <a:ext cx="2066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Barcode and UMI</a:t>
            </a:r>
            <a:endParaRPr lang="en-US" dirty="0"/>
          </a:p>
          <a:p>
            <a:r>
              <a:rPr lang="en-US" dirty="0" smtClean="0"/>
              <a:t>filtering</a:t>
            </a:r>
          </a:p>
          <a:p>
            <a:r>
              <a:rPr lang="en-US" dirty="0" smtClean="0"/>
              <a:t>Mark Duplicates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29274" y="2243138"/>
            <a:ext cx="2066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Filer Cells</a:t>
            </a:r>
          </a:p>
        </p:txBody>
      </p:sp>
    </p:spTree>
    <p:extLst>
      <p:ext uri="{BB962C8B-B14F-4D97-AF65-F5344CB8AC3E}">
        <p14:creationId xmlns:p14="http://schemas.microsoft.com/office/powerpoint/2010/main" val="105961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Cell Barcode and UMI 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Cell barcodes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– Must be on static list of known cell barcode sequences </a:t>
            </a:r>
          </a:p>
          <a:p>
            <a:pPr marL="0" indent="0">
              <a:buNone/>
            </a:pPr>
            <a:r>
              <a:rPr lang="en-US" dirty="0" smtClean="0"/>
              <a:t>– </a:t>
            </a:r>
            <a:r>
              <a:rPr lang="en-US" dirty="0"/>
              <a:t>May be 1 mismatch away from the list if the mismatch occurs at a low- quality position (the barcode is then corrected). </a:t>
            </a:r>
            <a:endParaRPr lang="en-US" dirty="0" smtClean="0"/>
          </a:p>
          <a:p>
            <a:r>
              <a:rPr lang="en-US" dirty="0" smtClean="0"/>
              <a:t>UMIs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–  Must not be a </a:t>
            </a:r>
            <a:r>
              <a:rPr lang="en-US" dirty="0" err="1"/>
              <a:t>homopolymer</a:t>
            </a:r>
            <a:r>
              <a:rPr lang="en-US" dirty="0"/>
              <a:t>, e.g. AAAAAAAAAA </a:t>
            </a:r>
          </a:p>
          <a:p>
            <a:pPr marL="0" indent="0">
              <a:buNone/>
            </a:pPr>
            <a:r>
              <a:rPr lang="en-US" dirty="0"/>
              <a:t>–  Must not contain N </a:t>
            </a:r>
          </a:p>
          <a:p>
            <a:pPr marL="0" indent="0">
              <a:buNone/>
            </a:pPr>
            <a:r>
              <a:rPr lang="en-US" dirty="0"/>
              <a:t>–  Must not contain bases with base quality &lt; 10 </a:t>
            </a:r>
          </a:p>
          <a:p>
            <a:pPr marL="0" indent="0">
              <a:buNone/>
            </a:pPr>
            <a:r>
              <a:rPr lang="en-US" dirty="0"/>
              <a:t>–  UMIs that are 1 mismatch away from a higher-count UMI are corrected to that UMI if they share a cell barcode and gene.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14475" y="2211385"/>
            <a:ext cx="9629775" cy="28321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600" dirty="0"/>
              <a:t>The sequencing of the transcriptomes of single-cells, or single-cell RNA-sequencing, has now become the dominant technology for the identification of novel cell types and for the study of stochastic gene expression. 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44100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Marking Duplicates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only the confidently mapped reads with valid barcodes and UMIs,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– Correct the UMIs</a:t>
            </a:r>
            <a:endParaRPr lang="en-US" dirty="0"/>
          </a:p>
          <a:p>
            <a:pPr lvl="1"/>
            <a:r>
              <a:rPr lang="en-US" dirty="0" smtClean="0"/>
              <a:t>UMIs are corrected to more abundant UMIs that are one mismatch away in sequence. </a:t>
            </a:r>
          </a:p>
          <a:p>
            <a:pPr marL="0" indent="0">
              <a:buNone/>
            </a:pPr>
            <a:r>
              <a:rPr lang="en-US" dirty="0" smtClean="0"/>
              <a:t>– </a:t>
            </a:r>
            <a:r>
              <a:rPr lang="en-US" dirty="0"/>
              <a:t>Record which reads are duplicates of the same RNA molecule – Count only the unique UMIs as unique RNA molecules</a:t>
            </a:r>
            <a:br>
              <a:rPr lang="en-US" dirty="0"/>
            </a:br>
            <a:r>
              <a:rPr lang="en-US" dirty="0"/>
              <a:t>– These UMI counts form an </a:t>
            </a:r>
            <a:r>
              <a:rPr lang="en-US" b="1" dirty="0"/>
              <a:t>unfiltered gene-barcode matrix.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44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Filtering Cells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</a:t>
            </a:r>
            <a:r>
              <a:rPr lang="en-US" dirty="0"/>
              <a:t>GEMs that likely contain cells </a:t>
            </a:r>
          </a:p>
          <a:p>
            <a:pPr marL="0" indent="0">
              <a:buNone/>
            </a:pPr>
            <a:r>
              <a:rPr lang="en-US" dirty="0"/>
              <a:t>– Sum UMI counts for each barcode </a:t>
            </a:r>
          </a:p>
          <a:p>
            <a:pPr marL="0" indent="0">
              <a:buNone/>
            </a:pPr>
            <a:r>
              <a:rPr lang="en-US" dirty="0"/>
              <a:t>– Select barcodes with total UMI count &gt;10</a:t>
            </a:r>
            <a:r>
              <a:rPr lang="en-US" dirty="0" smtClean="0"/>
              <a:t>% of the 99th percentile of the </a:t>
            </a:r>
            <a:r>
              <a:rPr lang="en-US" dirty="0"/>
              <a:t>expected recovered cells. </a:t>
            </a:r>
          </a:p>
          <a:p>
            <a:r>
              <a:rPr lang="en-US" dirty="0" smtClean="0"/>
              <a:t>Produces </a:t>
            </a:r>
            <a:r>
              <a:rPr lang="en-US" dirty="0"/>
              <a:t>a </a:t>
            </a:r>
            <a:r>
              <a:rPr lang="en-US" b="1" dirty="0"/>
              <a:t>filtered gene-barcode matrix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560" y="3614737"/>
            <a:ext cx="3746939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05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Downstream Analysis – offered by cell ranger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0925"/>
          </a:xfrm>
        </p:spPr>
        <p:txBody>
          <a:bodyPr>
            <a:normAutofit/>
          </a:bodyPr>
          <a:lstStyle/>
          <a:p>
            <a:r>
              <a:rPr lang="en-US" dirty="0"/>
              <a:t>Clustering analysis </a:t>
            </a:r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For </a:t>
            </a:r>
            <a:r>
              <a:rPr lang="en-US" dirty="0"/>
              <a:t>each ‘K’ (number of clusters desired): – Which cells go into which clusters</a:t>
            </a:r>
            <a:br>
              <a:rPr lang="en-US" dirty="0"/>
            </a:br>
            <a:r>
              <a:rPr lang="en-US" dirty="0"/>
              <a:t>– Differentially expressed genes </a:t>
            </a:r>
            <a:r>
              <a:rPr lang="en-US" dirty="0" smtClean="0"/>
              <a:t>across cluster </a:t>
            </a:r>
            <a:endParaRPr lang="en-US" dirty="0"/>
          </a:p>
          <a:p>
            <a:r>
              <a:rPr lang="en-US" dirty="0" smtClean="0"/>
              <a:t>Principle </a:t>
            </a:r>
            <a:r>
              <a:rPr lang="en-US" dirty="0"/>
              <a:t>Component Analysis (PCA) </a:t>
            </a:r>
            <a:r>
              <a:rPr lang="en-US" dirty="0" smtClean="0"/>
              <a:t>results</a:t>
            </a:r>
            <a:endParaRPr lang="en-US" dirty="0"/>
          </a:p>
          <a:p>
            <a:pPr lvl="1"/>
            <a:r>
              <a:rPr lang="en-US" dirty="0" smtClean="0"/>
              <a:t>How </a:t>
            </a:r>
            <a:r>
              <a:rPr lang="en-US" dirty="0"/>
              <a:t>much each gene contributes to the lower-dimensional </a:t>
            </a:r>
            <a:r>
              <a:rPr lang="en-US" dirty="0" smtClean="0"/>
              <a:t>space</a:t>
            </a:r>
          </a:p>
          <a:p>
            <a:pPr lvl="1"/>
            <a:r>
              <a:rPr lang="en-US" dirty="0" smtClean="0"/>
              <a:t>PCA </a:t>
            </a:r>
            <a:r>
              <a:rPr lang="en-US" dirty="0"/>
              <a:t>projection coordinates of </a:t>
            </a:r>
            <a:r>
              <a:rPr lang="en-US" dirty="0" smtClean="0"/>
              <a:t>cells</a:t>
            </a:r>
          </a:p>
          <a:p>
            <a:r>
              <a:rPr lang="en-US" dirty="0" smtClean="0"/>
              <a:t>t-SNE </a:t>
            </a:r>
            <a:r>
              <a:rPr lang="en-US" dirty="0"/>
              <a:t>analysis </a:t>
            </a:r>
            <a:r>
              <a:rPr lang="en-US" dirty="0" smtClean="0"/>
              <a:t>results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coordinates of each cell in 2-d space </a:t>
            </a:r>
          </a:p>
          <a:p>
            <a:r>
              <a:rPr lang="en-US" dirty="0" smtClean="0"/>
              <a:t>R </a:t>
            </a:r>
            <a:r>
              <a:rPr lang="en-US" dirty="0" smtClean="0"/>
              <a:t>packages</a:t>
            </a:r>
          </a:p>
          <a:p>
            <a:pPr lvl="1"/>
            <a:r>
              <a:rPr lang="en-US" dirty="0" smtClean="0"/>
              <a:t>10x genomics</a:t>
            </a:r>
          </a:p>
          <a:p>
            <a:pPr lvl="1"/>
            <a:r>
              <a:rPr lang="en-US" dirty="0"/>
              <a:t>Seurat 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github.com/satijalab/seurat</a:t>
            </a:r>
            <a:r>
              <a:rPr lang="en-US" smtClean="0"/>
              <a:t>	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60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classical clustering plot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357" y="2254250"/>
            <a:ext cx="6002222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16" y="1400176"/>
            <a:ext cx="507492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44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1542256"/>
            <a:ext cx="5124450" cy="512445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590550"/>
            <a:ext cx="56388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705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156" y="365125"/>
            <a:ext cx="6232317" cy="6288088"/>
          </a:xfrm>
        </p:spPr>
      </p:pic>
    </p:spTree>
    <p:extLst>
      <p:ext uri="{BB962C8B-B14F-4D97-AF65-F5344CB8AC3E}">
        <p14:creationId xmlns:p14="http://schemas.microsoft.com/office/powerpoint/2010/main" val="17151686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Genome and Exome 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Long-range analysis and phasing of SNVs, </a:t>
            </a:r>
            <a:r>
              <a:rPr lang="en-US" dirty="0" err="1" smtClean="0"/>
              <a:t>indels</a:t>
            </a:r>
            <a:r>
              <a:rPr lang="en-US" dirty="0" smtClean="0"/>
              <a:t>, and structure variants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01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50837"/>
            <a:ext cx="10515600" cy="1325563"/>
          </a:xfrm>
        </p:spPr>
        <p:txBody>
          <a:bodyPr/>
          <a:lstStyle/>
          <a:p>
            <a:r>
              <a:rPr lang="en-US" dirty="0" smtClean="0"/>
              <a:t>In a nut shell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369" y="1711320"/>
            <a:ext cx="7733650" cy="5032375"/>
          </a:xfrm>
        </p:spPr>
      </p:pic>
    </p:spTree>
    <p:extLst>
      <p:ext uri="{BB962C8B-B14F-4D97-AF65-F5344CB8AC3E}">
        <p14:creationId xmlns:p14="http://schemas.microsoft.com/office/powerpoint/2010/main" val="138966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Laboratory Workflow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1654"/>
            <a:ext cx="5136489" cy="342645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19933"/>
            <a:ext cx="5516562" cy="32146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745" y="5285126"/>
            <a:ext cx="6211888" cy="1648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67313" y="4100508"/>
            <a:ext cx="928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Shear?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0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Math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775" y="1572175"/>
            <a:ext cx="7810445" cy="5157238"/>
          </a:xfrm>
        </p:spPr>
      </p:pic>
      <p:sp>
        <p:nvSpPr>
          <p:cNvPr id="5" name="TextBox 4"/>
          <p:cNvSpPr txBox="1"/>
          <p:nvPr/>
        </p:nvSpPr>
        <p:spPr>
          <a:xfrm>
            <a:off x="1097757" y="2200277"/>
            <a:ext cx="255746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 ng Input DNA = 300 genomes copies of the genome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032272" y="5372100"/>
            <a:ext cx="30253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Calculations imply that about 50% of all possible fragments end up in a bead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8014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Single-cell isolation methods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709" y="1825625"/>
            <a:ext cx="6500581" cy="4351338"/>
          </a:xfrm>
        </p:spPr>
      </p:pic>
      <p:sp>
        <p:nvSpPr>
          <p:cNvPr id="5" name="Rectangle 4"/>
          <p:cNvSpPr/>
          <p:nvPr/>
        </p:nvSpPr>
        <p:spPr>
          <a:xfrm>
            <a:off x="976312" y="6176963"/>
            <a:ext cx="83699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Georgia" charset="0"/>
              </a:rPr>
              <a:t>Single cell sequencing: a distinct new </a:t>
            </a:r>
            <a:r>
              <a:rPr lang="en-US" sz="1600" dirty="0" smtClean="0">
                <a:solidFill>
                  <a:srgbClr val="333333"/>
                </a:solidFill>
                <a:latin typeface="Georgia" charset="0"/>
              </a:rPr>
              <a:t>field</a:t>
            </a:r>
          </a:p>
          <a:p>
            <a:r>
              <a:rPr lang="en-US" sz="1600" dirty="0" smtClean="0">
                <a:solidFill>
                  <a:srgbClr val="333333"/>
                </a:solidFill>
                <a:latin typeface="Arial" charset="0"/>
              </a:rPr>
              <a:t>Jian</a:t>
            </a:r>
            <a:r>
              <a:rPr lang="en-US" sz="1600" dirty="0">
                <a:solidFill>
                  <a:srgbClr val="333333"/>
                </a:solidFill>
                <a:latin typeface="Arial" charset="0"/>
              </a:rPr>
              <a:t> Wang </a:t>
            </a:r>
            <a:r>
              <a:rPr lang="en-US" sz="1600" dirty="0" smtClean="0">
                <a:solidFill>
                  <a:srgbClr val="333333"/>
                </a:solidFill>
                <a:latin typeface="Arial" charset="0"/>
              </a:rPr>
              <a:t>and </a:t>
            </a:r>
            <a:r>
              <a:rPr lang="en-US" sz="1600" dirty="0" err="1" smtClean="0">
                <a:solidFill>
                  <a:srgbClr val="333333"/>
                </a:solidFill>
                <a:latin typeface="Arial" charset="0"/>
              </a:rPr>
              <a:t>Yuanlin</a:t>
            </a:r>
            <a:r>
              <a:rPr lang="en-US" sz="1600" dirty="0">
                <a:solidFill>
                  <a:srgbClr val="333333"/>
                </a:solidFill>
                <a:latin typeface="Arial" charset="0"/>
              </a:rPr>
              <a:t> </a:t>
            </a:r>
            <a:r>
              <a:rPr lang="en-US" sz="1600" dirty="0" smtClean="0">
                <a:solidFill>
                  <a:srgbClr val="333333"/>
                </a:solidFill>
                <a:latin typeface="Arial" charset="0"/>
              </a:rPr>
              <a:t>Song</a:t>
            </a:r>
            <a:endParaRPr lang="en-US" sz="1600" b="0" i="0" dirty="0">
              <a:solidFill>
                <a:srgbClr val="333333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540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00" y="344482"/>
            <a:ext cx="10109200" cy="23495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2882900"/>
            <a:ext cx="9550400" cy="39751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43833" y="3514725"/>
            <a:ext cx="40862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@ Recommended Loading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Each locus will have 150 molecules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Each locus will have 30x read depth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~35 fragments per molecule</a:t>
            </a:r>
          </a:p>
          <a:p>
            <a:pPr lvl="1"/>
            <a:r>
              <a:rPr lang="en-US" dirty="0" smtClean="0"/>
              <a:t>@50Kb molecules = 0.2x/molecule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9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– Biological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 recommended specs (for human genome)</a:t>
            </a:r>
          </a:p>
          <a:p>
            <a:pPr lvl="1"/>
            <a:r>
              <a:rPr lang="en-US" dirty="0" smtClean="0"/>
              <a:t>Get ~30x coverage, adequate for standard variant analysis SNPs, small INDELS</a:t>
            </a:r>
          </a:p>
          <a:p>
            <a:pPr lvl="1"/>
            <a:r>
              <a:rPr lang="en-US" dirty="0" smtClean="0"/>
              <a:t>Increased </a:t>
            </a:r>
            <a:r>
              <a:rPr lang="en-US" dirty="0" err="1" smtClean="0"/>
              <a:t>mapability</a:t>
            </a:r>
            <a:r>
              <a:rPr lang="en-US" dirty="0" smtClean="0"/>
              <a:t> to difficult regions [multi-mapped reads can be resolved by considering linked reads information], variants previously undetermined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etect large SV and CNV</a:t>
            </a:r>
          </a:p>
          <a:p>
            <a:pPr lvl="1"/>
            <a:r>
              <a:rPr lang="en-US" dirty="0" smtClean="0"/>
              <a:t>Phased information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9461" y="4589689"/>
            <a:ext cx="10354339" cy="181588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Detection of SV and </a:t>
            </a:r>
            <a:r>
              <a:rPr lang="en-US" sz="2800" smtClean="0"/>
              <a:t>CNV requires advanced </a:t>
            </a:r>
            <a:r>
              <a:rPr lang="en-US" sz="2800" dirty="0" smtClean="0"/>
              <a:t>computational techniques </a:t>
            </a:r>
          </a:p>
          <a:p>
            <a:pPr algn="ctr"/>
            <a:r>
              <a:rPr lang="en-US" sz="2800" dirty="0" smtClean="0"/>
              <a:t>Phasing has been used extensively in GWAS (usually imputed) to enhance analysis and inferences, slow to get to sequence based data</a:t>
            </a:r>
          </a:p>
          <a:p>
            <a:pPr algn="ctr"/>
            <a:r>
              <a:rPr lang="en-US" sz="2800" b="1" dirty="0" smtClean="0"/>
              <a:t>Potential applications for the technology are likely still yet to come</a:t>
            </a:r>
          </a:p>
        </p:txBody>
      </p:sp>
    </p:spTree>
    <p:extLst>
      <p:ext uri="{BB962C8B-B14F-4D97-AF65-F5344CB8AC3E}">
        <p14:creationId xmlns:p14="http://schemas.microsoft.com/office/powerpoint/2010/main" val="201320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Increased </a:t>
            </a:r>
            <a:r>
              <a:rPr lang="en-US" dirty="0" err="1" smtClean="0"/>
              <a:t>Mapability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4857"/>
            <a:ext cx="10515600" cy="4332874"/>
          </a:xfrm>
        </p:spPr>
      </p:pic>
    </p:spTree>
    <p:extLst>
      <p:ext uri="{BB962C8B-B14F-4D97-AF65-F5344CB8AC3E}">
        <p14:creationId xmlns:p14="http://schemas.microsoft.com/office/powerpoint/2010/main" val="27511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 Reads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634" y="1525586"/>
            <a:ext cx="8812731" cy="4998435"/>
          </a:xfrm>
        </p:spPr>
      </p:pic>
    </p:spTree>
    <p:extLst>
      <p:ext uri="{BB962C8B-B14F-4D97-AF65-F5344CB8AC3E}">
        <p14:creationId xmlns:p14="http://schemas.microsoft.com/office/powerpoint/2010/main" val="171481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Capture – linked genes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657" y="1419225"/>
            <a:ext cx="7247143" cy="5032375"/>
          </a:xfrm>
        </p:spPr>
      </p:pic>
      <p:sp>
        <p:nvSpPr>
          <p:cNvPr id="5" name="TextBox 4"/>
          <p:cNvSpPr txBox="1"/>
          <p:nvPr/>
        </p:nvSpPr>
        <p:spPr>
          <a:xfrm>
            <a:off x="1350860" y="2919749"/>
            <a:ext cx="22431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Enrich </a:t>
            </a:r>
            <a:r>
              <a:rPr lang="en-US" dirty="0"/>
              <a:t>r</a:t>
            </a:r>
            <a:r>
              <a:rPr lang="en-US" dirty="0" smtClean="0"/>
              <a:t>eads of interest instead of random selection</a:t>
            </a:r>
          </a:p>
          <a:p>
            <a:endParaRPr lang="en-US" dirty="0"/>
          </a:p>
          <a:p>
            <a:r>
              <a:rPr lang="en-US" dirty="0" smtClean="0"/>
              <a:t>Depending on size of capture, can pool more samples/lane</a:t>
            </a:r>
          </a:p>
        </p:txBody>
      </p:sp>
    </p:spTree>
    <p:extLst>
      <p:ext uri="{BB962C8B-B14F-4D97-AF65-F5344CB8AC3E}">
        <p14:creationId xmlns:p14="http://schemas.microsoft.com/office/powerpoint/2010/main" val="9289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Assembly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 novo assemblies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2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Requirements - Supernova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Genome size</a:t>
            </a:r>
            <a:r>
              <a:rPr lang="en-US" dirty="0"/>
              <a:t>: Supernova has been tested on genomes in the size range 1.0-3.2 Gb.</a:t>
            </a:r>
          </a:p>
          <a:p>
            <a:r>
              <a:rPr lang="en-US" b="1" dirty="0"/>
              <a:t>Other genome characteristics</a:t>
            </a:r>
            <a:r>
              <a:rPr lang="en-US" dirty="0"/>
              <a:t>: Supernova has not been tested on genomes having repeat content far greater than human, nor on genomes having extreme GC content</a:t>
            </a:r>
            <a:r>
              <a:rPr lang="en-US" dirty="0" smtClean="0"/>
              <a:t>.</a:t>
            </a:r>
          </a:p>
          <a:p>
            <a:r>
              <a:rPr lang="en-US" b="1" dirty="0" err="1"/>
              <a:t>Clonality</a:t>
            </a:r>
            <a:r>
              <a:rPr lang="en-US" dirty="0"/>
              <a:t>: </a:t>
            </a:r>
            <a:r>
              <a:rPr lang="en-US" dirty="0" smtClean="0"/>
              <a:t>strongly </a:t>
            </a:r>
            <a:r>
              <a:rPr lang="en-US" dirty="0"/>
              <a:t>recommend that DNA be obtained from an </a:t>
            </a:r>
            <a:r>
              <a:rPr lang="en-US" dirty="0" smtClean="0"/>
              <a:t>indiv</a:t>
            </a:r>
            <a:r>
              <a:rPr lang="en-US" dirty="0"/>
              <a:t>idual organism or clonal population</a:t>
            </a:r>
            <a:r>
              <a:rPr lang="en-US" dirty="0" smtClean="0"/>
              <a:t>.</a:t>
            </a:r>
          </a:p>
          <a:p>
            <a:r>
              <a:rPr lang="en-US" b="1" dirty="0"/>
              <a:t>DNA size</a:t>
            </a:r>
            <a:r>
              <a:rPr lang="en-US" dirty="0"/>
              <a:t>: R</a:t>
            </a:r>
            <a:r>
              <a:rPr lang="en-US" dirty="0" smtClean="0"/>
              <a:t>ecommend </a:t>
            </a:r>
            <a:r>
              <a:rPr lang="en-US" dirty="0"/>
              <a:t>that this value be at least 50 kb, and preferably 100 </a:t>
            </a:r>
            <a:r>
              <a:rPr lang="en-US" dirty="0" smtClean="0"/>
              <a:t>kb. </a:t>
            </a:r>
            <a:r>
              <a:rPr lang="en-US" dirty="0"/>
              <a:t>DNA length is highly correlated with several assembly statistics, including </a:t>
            </a:r>
            <a:r>
              <a:rPr lang="en-US" dirty="0" err="1"/>
              <a:t>contig</a:t>
            </a:r>
            <a:r>
              <a:rPr lang="en-US" dirty="0"/>
              <a:t> length, phase block length and scaffold length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45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Sequencing - Supernova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4657953"/>
              </p:ext>
            </p:extLst>
          </p:nvPr>
        </p:nvGraphicFramePr>
        <p:xfrm>
          <a:off x="1114645" y="1387433"/>
          <a:ext cx="10515600" cy="3895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7120"/>
                <a:gridCol w="1621258"/>
                <a:gridCol w="6379535"/>
                <a:gridCol w="997687"/>
              </a:tblGrid>
              <a:tr h="310428">
                <a:tc>
                  <a:txBody>
                    <a:bodyPr/>
                    <a:lstStyle/>
                    <a:p>
                      <a:r>
                        <a:rPr lang="en-US" dirty="0" smtClean="0"/>
                        <a:t>Instrument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Configuration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Lanes</a:t>
                      </a:r>
                      <a:endParaRPr lang="en-US" dirty="0"/>
                    </a:p>
                  </a:txBody>
                  <a:tcPr/>
                </a:tc>
              </a:tr>
              <a:tr h="388036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HiSeq</a:t>
                      </a:r>
                      <a:r>
                        <a:rPr lang="en-US" sz="2400" dirty="0" smtClean="0"/>
                        <a:t> 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Standard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Excellent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/>
                </a:tc>
              </a:tr>
              <a:tr h="698464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HiSeq</a:t>
                      </a:r>
                      <a:r>
                        <a:rPr lang="en-US" sz="2400" baseline="0" dirty="0" smtClean="0"/>
                        <a:t> 2500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Rapid run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Excellent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/>
                </a:tc>
              </a:tr>
              <a:tr h="698464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HiSeq</a:t>
                      </a:r>
                      <a:r>
                        <a:rPr lang="en-US" sz="2400" dirty="0" smtClean="0"/>
                        <a:t> 2500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High Output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Not tested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</a:tr>
              <a:tr h="698464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HiSeq</a:t>
                      </a:r>
                      <a:r>
                        <a:rPr lang="en-US" sz="2400" dirty="0" smtClean="0"/>
                        <a:t> 4000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Standard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Useable,</a:t>
                      </a:r>
                      <a:r>
                        <a:rPr lang="en-US" sz="2400" baseline="0" dirty="0" smtClean="0"/>
                        <a:t> but observed </a:t>
                      </a:r>
                      <a:r>
                        <a:rPr lang="en-US" sz="2400" baseline="0" dirty="0" err="1" smtClean="0"/>
                        <a:t>contig</a:t>
                      </a:r>
                      <a:r>
                        <a:rPr lang="en-US" sz="2400" baseline="0" dirty="0" smtClean="0"/>
                        <a:t> length half as long as those from </a:t>
                      </a:r>
                      <a:r>
                        <a:rPr lang="en-US" sz="2400" baseline="0" dirty="0" err="1" smtClean="0"/>
                        <a:t>HiSeq</a:t>
                      </a:r>
                      <a:r>
                        <a:rPr lang="en-US" sz="2400" baseline="0" dirty="0" smtClean="0"/>
                        <a:t> 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/>
                </a:tc>
              </a:tr>
              <a:tr h="60336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Miseq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standard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Not tested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114645" y="5229818"/>
            <a:ext cx="1043230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sz="2400" b="1" dirty="0">
                <a:solidFill>
                  <a:srgbClr val="333333"/>
                </a:solidFill>
                <a:latin typeface="Open Sans" charset="0"/>
              </a:rPr>
              <a:t>Read length</a:t>
            </a:r>
            <a:r>
              <a:rPr lang="en-US" sz="2400" dirty="0">
                <a:solidFill>
                  <a:srgbClr val="333333"/>
                </a:solidFill>
                <a:latin typeface="Open Sans" charset="0"/>
              </a:rPr>
              <a:t>: Supernova requires as input 2x150 base reads</a:t>
            </a:r>
            <a:r>
              <a:rPr lang="en-US" sz="2400" dirty="0" smtClean="0">
                <a:solidFill>
                  <a:srgbClr val="333333"/>
                </a:solidFill>
                <a:latin typeface="Open Sans" charset="0"/>
              </a:rPr>
              <a:t>.</a:t>
            </a:r>
            <a:endParaRPr lang="en-US" sz="2400" dirty="0">
              <a:solidFill>
                <a:srgbClr val="333333"/>
              </a:solidFill>
              <a:latin typeface="Open Sans" charset="0"/>
            </a:endParaRPr>
          </a:p>
          <a:p>
            <a:pPr>
              <a:buFont typeface="Arial" charset="0"/>
              <a:buChar char="•"/>
            </a:pPr>
            <a:r>
              <a:rPr lang="en-US" sz="2400" b="1" dirty="0">
                <a:solidFill>
                  <a:srgbClr val="333333"/>
                </a:solidFill>
                <a:latin typeface="Open Sans" charset="0"/>
              </a:rPr>
              <a:t>Sequencing depth</a:t>
            </a:r>
            <a:r>
              <a:rPr lang="en-US" sz="2400" dirty="0">
                <a:solidFill>
                  <a:srgbClr val="333333"/>
                </a:solidFill>
                <a:latin typeface="Open Sans" charset="0"/>
              </a:rPr>
              <a:t>: </a:t>
            </a:r>
            <a:r>
              <a:rPr lang="en-US" sz="2400" dirty="0" smtClean="0">
                <a:solidFill>
                  <a:srgbClr val="333333"/>
                </a:solidFill>
                <a:latin typeface="Open Sans" charset="0"/>
              </a:rPr>
              <a:t>Recommends </a:t>
            </a:r>
            <a:r>
              <a:rPr lang="en-US" sz="2400" dirty="0">
                <a:solidFill>
                  <a:srgbClr val="333333"/>
                </a:solidFill>
                <a:latin typeface="Open Sans" charset="0"/>
              </a:rPr>
              <a:t>sequencing to depth between 38x and 56x. </a:t>
            </a:r>
            <a:r>
              <a:rPr lang="en-US" sz="2400" dirty="0" smtClean="0">
                <a:solidFill>
                  <a:srgbClr val="333333"/>
                </a:solidFill>
                <a:latin typeface="Open Sans" charset="0"/>
              </a:rPr>
              <a:t>For </a:t>
            </a:r>
            <a:r>
              <a:rPr lang="en-US" sz="2400" dirty="0">
                <a:solidFill>
                  <a:srgbClr val="333333"/>
                </a:solidFill>
                <a:latin typeface="Open Sans" charset="0"/>
              </a:rPr>
              <a:t>highly polymorphic organisms, we recommend 56x. Coverage higher than 56x may not improve results</a:t>
            </a:r>
            <a:r>
              <a:rPr lang="en-US" sz="2400" dirty="0" smtClean="0">
                <a:solidFill>
                  <a:srgbClr val="333333"/>
                </a:solidFill>
                <a:latin typeface="Open Sans" charset="0"/>
              </a:rPr>
              <a:t>. Sequence twice as much as mapping application</a:t>
            </a:r>
            <a:endParaRPr lang="en-US" sz="2400" b="0" i="0" dirty="0">
              <a:solidFill>
                <a:srgbClr val="333333"/>
              </a:solidFill>
              <a:effectLst/>
              <a:latin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52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Requirements - Supernova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448124"/>
          </a:xfrm>
        </p:spPr>
        <p:txBody>
          <a:bodyPr>
            <a:normAutofit/>
          </a:bodyPr>
          <a:lstStyle/>
          <a:p>
            <a:r>
              <a:rPr lang="en-US" dirty="0"/>
              <a:t>16-core (or greater) Intel or AMD processor</a:t>
            </a:r>
          </a:p>
          <a:p>
            <a:r>
              <a:rPr lang="en-US" b="1" dirty="0"/>
              <a:t>384 GB RAM</a:t>
            </a:r>
            <a:endParaRPr lang="en-US" dirty="0"/>
          </a:p>
          <a:p>
            <a:r>
              <a:rPr lang="en-US" dirty="0" smtClean="0"/>
              <a:t>2 </a:t>
            </a:r>
            <a:r>
              <a:rPr lang="en-US" dirty="0"/>
              <a:t>TB free disk space</a:t>
            </a:r>
          </a:p>
          <a:p>
            <a:r>
              <a:rPr lang="en-US" dirty="0"/>
              <a:t>64-bit CentOS/</a:t>
            </a:r>
            <a:r>
              <a:rPr lang="en-US" dirty="0" err="1"/>
              <a:t>RedHat</a:t>
            </a:r>
            <a:r>
              <a:rPr lang="en-US" dirty="0"/>
              <a:t> 5.2+ or Ubuntu 8+</a:t>
            </a:r>
          </a:p>
          <a:p>
            <a:r>
              <a:rPr lang="en-US" dirty="0" smtClean="0"/>
              <a:t>Bcl2fastq 2.17</a:t>
            </a:r>
          </a:p>
          <a:p>
            <a:r>
              <a:rPr lang="en-US" dirty="0" smtClean="0"/>
              <a:t>No </a:t>
            </a:r>
            <a:r>
              <a:rPr lang="en-US" dirty="0"/>
              <a:t>other large processes running on the </a:t>
            </a:r>
            <a:r>
              <a:rPr lang="en-US" dirty="0" smtClean="0"/>
              <a:t>system **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9461" y="5337546"/>
            <a:ext cx="10354339" cy="954107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Supernova should be run with at most 1.2 billion </a:t>
            </a:r>
            <a:r>
              <a:rPr lang="en-US" sz="2800" dirty="0" smtClean="0"/>
              <a:t>reads (single reads), </a:t>
            </a:r>
          </a:p>
          <a:p>
            <a:pPr algn="ctr"/>
            <a:r>
              <a:rPr lang="en-US" sz="2800" dirty="0" smtClean="0"/>
              <a:t>and </a:t>
            </a:r>
            <a:r>
              <a:rPr lang="en-US" sz="2800" dirty="0"/>
              <a:t>at 38-56x coverage of the </a:t>
            </a:r>
            <a:r>
              <a:rPr lang="en-US" sz="2800" dirty="0" smtClean="0"/>
              <a:t>genome.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975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717" y="159489"/>
            <a:ext cx="8931348" cy="6698511"/>
          </a:xfrm>
        </p:spPr>
      </p:pic>
    </p:spTree>
    <p:extLst>
      <p:ext uri="{BB962C8B-B14F-4D97-AF65-F5344CB8AC3E}">
        <p14:creationId xmlns:p14="http://schemas.microsoft.com/office/powerpoint/2010/main" val="154789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838" y="1588809"/>
            <a:ext cx="5795962" cy="491200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6743700" cy="1511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10" y="1876425"/>
            <a:ext cx="28575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2717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Genome Stats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56346"/>
              </p:ext>
            </p:extLst>
          </p:nvPr>
        </p:nvGraphicFramePr>
        <p:xfrm>
          <a:off x="1531091" y="1485210"/>
          <a:ext cx="9822708" cy="3977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9201"/>
                <a:gridCol w="1295035"/>
                <a:gridCol w="1637118"/>
                <a:gridCol w="1637118"/>
                <a:gridCol w="1637118"/>
                <a:gridCol w="163711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Genome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Size (Gb)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DNA size(Kb)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N50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contig</a:t>
                      </a:r>
                      <a:r>
                        <a:rPr lang="en-US" baseline="0" dirty="0" smtClean="0"/>
                        <a:t>(Kb)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N50 scaffold(Mb)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N50 phase block (Mb)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NA12878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NA24385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111.3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HGP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138.8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104.9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Yoruban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126.9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11.4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Komodo dragon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85.4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Spotted owl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118.3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Hummingbird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86.2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87.6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Monk seal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92.3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pepper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53.3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84.7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10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Genome Quality - Pac Bio vs 10x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 smtClean="0"/>
              <a:t>Qualitatively</a:t>
            </a:r>
          </a:p>
          <a:p>
            <a:pPr lvl="1"/>
            <a:r>
              <a:rPr lang="en-US" dirty="0" smtClean="0"/>
              <a:t>Pac Bio will produce &gt;&gt; N50 </a:t>
            </a:r>
            <a:r>
              <a:rPr lang="en-US" dirty="0" err="1" smtClean="0"/>
              <a:t>contig</a:t>
            </a:r>
            <a:r>
              <a:rPr lang="en-US" dirty="0" smtClean="0"/>
              <a:t> lengths (contiguous sequence) on the order of 10 – 50x larger </a:t>
            </a:r>
            <a:r>
              <a:rPr lang="en-US" dirty="0" err="1" smtClean="0"/>
              <a:t>contig</a:t>
            </a:r>
            <a:r>
              <a:rPr lang="en-US" dirty="0" smtClean="0"/>
              <a:t> N50</a:t>
            </a:r>
          </a:p>
          <a:p>
            <a:pPr lvl="1"/>
            <a:r>
              <a:rPr lang="en-US" dirty="0" smtClean="0"/>
              <a:t>10x will will produce &gt;&gt; N50 scaffold length (ordered and arranged </a:t>
            </a:r>
            <a:r>
              <a:rPr lang="en-US" dirty="0" err="1" smtClean="0"/>
              <a:t>contigs</a:t>
            </a:r>
            <a:r>
              <a:rPr lang="en-US" dirty="0" smtClean="0"/>
              <a:t> with gaps) on the order of 2-5x larger scaffold N50</a:t>
            </a:r>
            <a:endParaRPr lang="en-US" dirty="0"/>
          </a:p>
          <a:p>
            <a:r>
              <a:rPr lang="en-US" dirty="0" smtClean="0"/>
              <a:t>Costs</a:t>
            </a:r>
          </a:p>
          <a:p>
            <a:pPr lvl="1"/>
            <a:r>
              <a:rPr lang="en-US" dirty="0" smtClean="0"/>
              <a:t>Human Genome sequenced at ~60x coverage</a:t>
            </a:r>
          </a:p>
          <a:p>
            <a:pPr marL="914400" lvl="2" indent="0">
              <a:buNone/>
            </a:pPr>
            <a:r>
              <a:rPr lang="en-US" dirty="0" smtClean="0"/>
              <a:t>(recommended depth for both Pac Bio and 10x)</a:t>
            </a:r>
          </a:p>
          <a:p>
            <a:pPr lvl="2"/>
            <a:r>
              <a:rPr lang="en-US" dirty="0" smtClean="0"/>
              <a:t>$70,000 Pac bio</a:t>
            </a:r>
          </a:p>
          <a:p>
            <a:pPr lvl="2"/>
            <a:r>
              <a:rPr lang="en-US" dirty="0" smtClean="0"/>
              <a:t>$8,500 (4 lanes, </a:t>
            </a:r>
            <a:r>
              <a:rPr lang="en-US" dirty="0" err="1" smtClean="0"/>
              <a:t>HiSeq</a:t>
            </a:r>
            <a:r>
              <a:rPr lang="en-US" dirty="0" smtClean="0"/>
              <a:t> 2500 2x150, rapid mode) [~$5000 on the X platform]</a:t>
            </a:r>
          </a:p>
          <a:p>
            <a:r>
              <a:rPr lang="en-US" dirty="0" smtClean="0"/>
              <a:t>Input DNA</a:t>
            </a:r>
          </a:p>
          <a:p>
            <a:pPr lvl="1"/>
            <a:r>
              <a:rPr lang="en-US" dirty="0" smtClean="0"/>
              <a:t>10x requires ~ 1ng input DNA relative to ~10ug of input DNA for Pac Bio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1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As with many of these newest technologies, sample/cell preparation is crucial to success</a:t>
            </a:r>
          </a:p>
          <a:p>
            <a:pPr lvl="1"/>
            <a:r>
              <a:rPr lang="en-US" dirty="0" smtClean="0"/>
              <a:t>Expect to purchase more equipment related to sample/cell preparation</a:t>
            </a:r>
          </a:p>
          <a:p>
            <a:r>
              <a:rPr lang="en-US" dirty="0" smtClean="0"/>
              <a:t>Expect some time spent on optimization, especially with single cell RNA</a:t>
            </a:r>
          </a:p>
          <a:p>
            <a:r>
              <a:rPr lang="en-US" dirty="0" smtClean="0"/>
              <a:t>As with every new technology there are still detail and kinks to be worked, ex. </a:t>
            </a:r>
            <a:r>
              <a:rPr lang="en-US" dirty="0" err="1" smtClean="0"/>
              <a:t>HiSeq</a:t>
            </a:r>
            <a:r>
              <a:rPr lang="en-US" dirty="0" smtClean="0"/>
              <a:t> 4000 is inevitable</a:t>
            </a:r>
          </a:p>
          <a:p>
            <a:r>
              <a:rPr lang="en-US" dirty="0" smtClean="0"/>
              <a:t>Ahead of its time for phased analysis/experiments </a:t>
            </a:r>
            <a:r>
              <a:rPr lang="en-US" dirty="0"/>
              <a:t>(</a:t>
            </a:r>
            <a:r>
              <a:rPr lang="en-US" dirty="0" err="1"/>
              <a:t>Diplomics</a:t>
            </a:r>
            <a:r>
              <a:rPr lang="en-US" dirty="0" smtClean="0"/>
              <a:t>)</a:t>
            </a:r>
          </a:p>
          <a:p>
            <a:r>
              <a:rPr lang="en-US" dirty="0" smtClean="0"/>
              <a:t>Expect other applications, methodologies to grow out of the technology, as people play new “</a:t>
            </a:r>
            <a:r>
              <a:rPr lang="en-US" dirty="0" err="1" smtClean="0"/>
              <a:t>seqs</a:t>
            </a:r>
            <a:r>
              <a:rPr lang="en-US" dirty="0" smtClean="0"/>
              <a:t>” will arise</a:t>
            </a:r>
          </a:p>
        </p:txBody>
      </p:sp>
    </p:spTree>
    <p:extLst>
      <p:ext uri="{BB962C8B-B14F-4D97-AF65-F5344CB8AC3E}">
        <p14:creationId xmlns:p14="http://schemas.microsoft.com/office/powerpoint/2010/main" val="122431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Single-Cell with 10x genomics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 expression profiling at scale with single cell resolution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53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10x is currently used to 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r>
              <a:rPr lang="en-US" b="1" dirty="0" smtClean="0"/>
              <a:t>Genome </a:t>
            </a:r>
            <a:r>
              <a:rPr lang="en-US" dirty="0" smtClean="0"/>
              <a:t>–– Genome Resequencing</a:t>
            </a:r>
          </a:p>
          <a:p>
            <a:pPr lvl="1"/>
            <a:r>
              <a:rPr lang="en-US" dirty="0" smtClean="0"/>
              <a:t>Call </a:t>
            </a:r>
            <a:r>
              <a:rPr lang="en-US" dirty="0"/>
              <a:t>the full spectrum of </a:t>
            </a:r>
            <a:r>
              <a:rPr lang="en-US" dirty="0" smtClean="0"/>
              <a:t>variants (particularly long INDELS/CNV and structural variants) </a:t>
            </a:r>
            <a:r>
              <a:rPr lang="en-US" dirty="0"/>
              <a:t>and unlock previously inaccessible regions from </a:t>
            </a:r>
            <a:r>
              <a:rPr lang="en-US" b="1" i="1" dirty="0"/>
              <a:t>a single library at equivalent coverage </a:t>
            </a:r>
            <a:r>
              <a:rPr lang="en-US" b="1" i="1" dirty="0" smtClean="0"/>
              <a:t>as standard genome resequencing projects</a:t>
            </a: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     Exome </a:t>
            </a:r>
            <a:r>
              <a:rPr lang="en-US" dirty="0"/>
              <a:t>– </a:t>
            </a:r>
            <a:r>
              <a:rPr lang="en-US" dirty="0" err="1" smtClean="0"/>
              <a:t>Subselect</a:t>
            </a:r>
            <a:r>
              <a:rPr lang="en-US" dirty="0" smtClean="0"/>
              <a:t> reads using capture techniques (Agilent)</a:t>
            </a:r>
          </a:p>
          <a:p>
            <a:pPr lvl="1"/>
            <a:r>
              <a:rPr lang="en-US" dirty="0" smtClean="0"/>
              <a:t>Enable </a:t>
            </a:r>
            <a:r>
              <a:rPr lang="en-US" dirty="0"/>
              <a:t>phasing of </a:t>
            </a:r>
            <a:r>
              <a:rPr lang="en-US" dirty="0" smtClean="0"/>
              <a:t>genes </a:t>
            </a:r>
            <a:r>
              <a:rPr lang="en-US" dirty="0"/>
              <a:t>and detection of structural and </a:t>
            </a:r>
            <a:r>
              <a:rPr lang="en-US" dirty="0" smtClean="0"/>
              <a:t>copy number </a:t>
            </a:r>
            <a:r>
              <a:rPr lang="en-US" dirty="0"/>
              <a:t>variation </a:t>
            </a:r>
          </a:p>
          <a:p>
            <a:pPr lvl="1"/>
            <a:r>
              <a:rPr lang="en-US" dirty="0" smtClean="0"/>
              <a:t>Agilent </a:t>
            </a:r>
            <a:r>
              <a:rPr lang="en-US" dirty="0" err="1" smtClean="0"/>
              <a:t>SureSelect</a:t>
            </a:r>
            <a:r>
              <a:rPr lang="en-US" dirty="0" smtClean="0"/>
              <a:t> </a:t>
            </a:r>
            <a:r>
              <a:rPr lang="en-US" dirty="0"/>
              <a:t>baits </a:t>
            </a:r>
            <a:r>
              <a:rPr lang="en-US" dirty="0" smtClean="0"/>
              <a:t>improve </a:t>
            </a:r>
            <a:r>
              <a:rPr lang="en-US" dirty="0"/>
              <a:t>gene phasing by closing gaps, and recovering hard-to-map loci in the genome </a:t>
            </a:r>
            <a:r>
              <a:rPr lang="en-US" dirty="0" smtClean="0"/>
              <a:t>(future kits to include previously failed regions)</a:t>
            </a:r>
            <a:endParaRPr lang="en-US" dirty="0"/>
          </a:p>
          <a:p>
            <a:r>
              <a:rPr lang="en-US" b="1" dirty="0" smtClean="0"/>
              <a:t>Assembly – de Novo genome assembly</a:t>
            </a:r>
            <a:endParaRPr lang="en-US" b="1" dirty="0"/>
          </a:p>
          <a:p>
            <a:r>
              <a:rPr lang="en-US" b="1" dirty="0" smtClean="0"/>
              <a:t>Single </a:t>
            </a:r>
            <a:r>
              <a:rPr lang="en-US" b="1" dirty="0"/>
              <a:t>Cell 3</a:t>
            </a:r>
            <a:r>
              <a:rPr lang="en-US" b="1" dirty="0" smtClean="0"/>
              <a:t>’ RNAseq</a:t>
            </a:r>
          </a:p>
          <a:p>
            <a:pPr lvl="1"/>
            <a:r>
              <a:rPr lang="en-US" dirty="0" smtClean="0"/>
              <a:t>High-throughput </a:t>
            </a:r>
            <a:r>
              <a:rPr lang="en-US" dirty="0"/>
              <a:t>single cell RNA </a:t>
            </a:r>
            <a:r>
              <a:rPr lang="en-US" dirty="0" smtClean="0"/>
              <a:t>sequencing</a:t>
            </a:r>
            <a:endParaRPr lang="en-US" dirty="0"/>
          </a:p>
          <a:p>
            <a:pPr lvl="1"/>
            <a:r>
              <a:rPr lang="en-US" dirty="0" smtClean="0"/>
              <a:t>Scalable </a:t>
            </a:r>
            <a:r>
              <a:rPr lang="en-US" dirty="0"/>
              <a:t>transcriptional profiling of 1,000s to 10,000s of individual cells </a:t>
            </a:r>
          </a:p>
        </p:txBody>
      </p:sp>
    </p:spTree>
    <p:extLst>
      <p:ext uri="{BB962C8B-B14F-4D97-AF65-F5344CB8AC3E}">
        <p14:creationId xmlns:p14="http://schemas.microsoft.com/office/powerpoint/2010/main" val="43711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10x Chromium Box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2089944"/>
            <a:ext cx="6858000" cy="3822700"/>
          </a:xfrm>
        </p:spPr>
      </p:pic>
    </p:spTree>
    <p:extLst>
      <p:ext uri="{BB962C8B-B14F-4D97-AF65-F5344CB8AC3E}">
        <p14:creationId xmlns:p14="http://schemas.microsoft.com/office/powerpoint/2010/main" val="769735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Stats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90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Up to 8 channels processed in </a:t>
            </a:r>
            <a:r>
              <a:rPr lang="en-US" dirty="0" smtClean="0"/>
              <a:t>parallel</a:t>
            </a:r>
            <a:endParaRPr lang="en-US" dirty="0"/>
          </a:p>
          <a:p>
            <a:r>
              <a:rPr lang="en-US" dirty="0"/>
              <a:t>5</a:t>
            </a:r>
            <a:r>
              <a:rPr lang="en-US" dirty="0" smtClean="0"/>
              <a:t>00 </a:t>
            </a:r>
            <a:r>
              <a:rPr lang="en-US" dirty="0"/>
              <a:t>to </a:t>
            </a:r>
            <a:r>
              <a:rPr lang="en-US" dirty="0" smtClean="0"/>
              <a:t>6,000 (V1) </a:t>
            </a:r>
            <a:r>
              <a:rPr lang="en-US" dirty="0" smtClean="0"/>
              <a:t>10</a:t>
            </a:r>
            <a:r>
              <a:rPr lang="en-US" dirty="0" smtClean="0"/>
              <a:t>,000 (V2) cells </a:t>
            </a:r>
            <a:r>
              <a:rPr lang="en-US" dirty="0"/>
              <a:t>per </a:t>
            </a:r>
            <a:r>
              <a:rPr lang="en-US" dirty="0" smtClean="0"/>
              <a:t>channel</a:t>
            </a:r>
            <a:endParaRPr lang="en-US" dirty="0"/>
          </a:p>
          <a:p>
            <a:r>
              <a:rPr lang="en-US" dirty="0"/>
              <a:t>10 minute run time per </a:t>
            </a:r>
            <a:r>
              <a:rPr lang="en-US" dirty="0" smtClean="0"/>
              <a:t>chip</a:t>
            </a:r>
            <a:endParaRPr lang="en-US" dirty="0"/>
          </a:p>
          <a:p>
            <a:r>
              <a:rPr lang="en-US" dirty="0"/>
              <a:t>Up to 30 um cell diameter </a:t>
            </a:r>
            <a:r>
              <a:rPr lang="en-US" dirty="0" smtClean="0"/>
              <a:t>tested</a:t>
            </a:r>
            <a:endParaRPr lang="en-US" dirty="0"/>
          </a:p>
          <a:p>
            <a:r>
              <a:rPr lang="en-US" dirty="0"/>
              <a:t>~50 % cell processing </a:t>
            </a:r>
            <a:r>
              <a:rPr lang="en-US" dirty="0" smtClean="0"/>
              <a:t>efficiency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User </a:t>
            </a:r>
            <a:r>
              <a:rPr lang="en-US" dirty="0"/>
              <a:t>controlled </a:t>
            </a:r>
            <a:r>
              <a:rPr lang="en-US" dirty="0" smtClean="0"/>
              <a:t>trade off </a:t>
            </a:r>
            <a:r>
              <a:rPr lang="en-US" dirty="0"/>
              <a:t>between cell numbers and doublet rate</a:t>
            </a:r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366363"/>
              </p:ext>
            </p:extLst>
          </p:nvPr>
        </p:nvGraphicFramePr>
        <p:xfrm>
          <a:off x="1089025" y="4275136"/>
          <a:ext cx="5006975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475"/>
                <a:gridCol w="3238500"/>
              </a:tblGrid>
              <a:tr h="325014">
                <a:tc>
                  <a:txBody>
                    <a:bodyPr/>
                    <a:lstStyle/>
                    <a:p>
                      <a:r>
                        <a:rPr lang="en-US" dirty="0" smtClean="0"/>
                        <a:t>Number of cells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Expected Doublet Rate (%)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1,200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~1.2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~2.9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~5.7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887099"/>
              </p:ext>
            </p:extLst>
          </p:nvPr>
        </p:nvGraphicFramePr>
        <p:xfrm>
          <a:off x="6597650" y="3151186"/>
          <a:ext cx="5006975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475"/>
                <a:gridCol w="3238500"/>
              </a:tblGrid>
              <a:tr h="325014">
                <a:tc>
                  <a:txBody>
                    <a:bodyPr/>
                    <a:lstStyle/>
                    <a:p>
                      <a:r>
                        <a:rPr lang="en-US" dirty="0" smtClean="0"/>
                        <a:t>Number of cells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Expected Doublet Rate (%)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~0.4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~0.8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~2.3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~3.9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~7.6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368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402" y="456406"/>
            <a:ext cx="4561648" cy="616859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49" y="1214438"/>
            <a:ext cx="7019861" cy="491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322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5309</TotalTime>
  <Words>1538</Words>
  <Application>Microsoft Macintosh PowerPoint</Application>
  <PresentationFormat>Widescreen</PresentationFormat>
  <Paragraphs>314</Paragraphs>
  <Slides>42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Arial Unicode MS</vt:lpstr>
      <vt:lpstr>Calibri</vt:lpstr>
      <vt:lpstr>Calibri Light</vt:lpstr>
      <vt:lpstr>Georgia</vt:lpstr>
      <vt:lpstr>ＭＳ Ｐゴシック</vt:lpstr>
      <vt:lpstr>Open Sans</vt:lpstr>
      <vt:lpstr>Times New Roman</vt:lpstr>
      <vt:lpstr>Arial</vt:lpstr>
      <vt:lpstr>Office Theme</vt:lpstr>
      <vt:lpstr>PowerPoint Presentation</vt:lpstr>
      <vt:lpstr>PowerPoint Presentation</vt:lpstr>
      <vt:lpstr>Single-cell isolation methods</vt:lpstr>
      <vt:lpstr>PowerPoint Presentation</vt:lpstr>
      <vt:lpstr>Single-Cell with 10x genomics</vt:lpstr>
      <vt:lpstr>What 10x is currently used to do</vt:lpstr>
      <vt:lpstr>10x Chromium Box</vt:lpstr>
      <vt:lpstr>Basic Stats</vt:lpstr>
      <vt:lpstr>PowerPoint Presentation</vt:lpstr>
      <vt:lpstr>Basically a TAGseq protocol per cell  3’ expression</vt:lpstr>
      <vt:lpstr>PowerPoint Presentation</vt:lpstr>
      <vt:lpstr>Cells of differing sizes and complexity</vt:lpstr>
      <vt:lpstr>Cell size requirement are minimal </vt:lpstr>
      <vt:lpstr>Wide window of RNA input</vt:lpstr>
      <vt:lpstr>Sequencing, V1</vt:lpstr>
      <vt:lpstr>Sequencing, V2</vt:lpstr>
      <vt:lpstr>Software – System requirements</vt:lpstr>
      <vt:lpstr>Analysis Workflow</vt:lpstr>
      <vt:lpstr>Cell Barcode and UMI filtering</vt:lpstr>
      <vt:lpstr>Marking Duplicates</vt:lpstr>
      <vt:lpstr>Filtering Cells</vt:lpstr>
      <vt:lpstr>Downstream Analysis – offered by cell ranger</vt:lpstr>
      <vt:lpstr>The classical clustering plot</vt:lpstr>
      <vt:lpstr>PowerPoint Presentation</vt:lpstr>
      <vt:lpstr>PowerPoint Presentation</vt:lpstr>
      <vt:lpstr>Genome and Exome Analysis</vt:lpstr>
      <vt:lpstr>In a nut shell</vt:lpstr>
      <vt:lpstr>Laboratory Workflow</vt:lpstr>
      <vt:lpstr>The Math</vt:lpstr>
      <vt:lpstr>PowerPoint Presentation</vt:lpstr>
      <vt:lpstr>Analysis – Biological Questions</vt:lpstr>
      <vt:lpstr>Increased Mapability</vt:lpstr>
      <vt:lpstr>Linked Reads</vt:lpstr>
      <vt:lpstr>Capture – linked genes</vt:lpstr>
      <vt:lpstr>Assembly</vt:lpstr>
      <vt:lpstr>Sample Requirements - Supernova</vt:lpstr>
      <vt:lpstr>Sequencing - Supernova</vt:lpstr>
      <vt:lpstr>System Requirements - Supernova</vt:lpstr>
      <vt:lpstr>PowerPoint Presentation</vt:lpstr>
      <vt:lpstr>Genome Stats</vt:lpstr>
      <vt:lpstr>Genome Quality - Pac Bio vs 10x</vt:lpstr>
      <vt:lpstr>In Conclusion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Re</dc:title>
  <dc:creator>Matthew Lee Settles</dc:creator>
  <cp:lastModifiedBy>Matthew Lee Settles</cp:lastModifiedBy>
  <cp:revision>142</cp:revision>
  <dcterms:created xsi:type="dcterms:W3CDTF">2015-10-30T02:31:30Z</dcterms:created>
  <dcterms:modified xsi:type="dcterms:W3CDTF">2017-06-23T19:23:30Z</dcterms:modified>
</cp:coreProperties>
</file>

<file path=docProps/thumbnail.jpeg>
</file>